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67" r:id="rId14"/>
    <p:sldId id="268"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84"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2E1640-35B2-4441-943D-5A05049214BF}" type="datetimeFigureOut">
              <a:rPr lang="en-US" smtClean="0"/>
              <a:t>2/18/2014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8A086A-6D75-443A-9424-932C08350A24}" type="slidenum">
              <a:rPr lang="en-US" smtClean="0"/>
              <a:t>‹#›</a:t>
            </a:fld>
            <a:endParaRPr lang="en-US"/>
          </a:p>
        </p:txBody>
      </p:sp>
    </p:spTree>
    <p:extLst>
      <p:ext uri="{BB962C8B-B14F-4D97-AF65-F5344CB8AC3E}">
        <p14:creationId xmlns:p14="http://schemas.microsoft.com/office/powerpoint/2010/main" val="1289424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8A086A-6D75-443A-9424-932C08350A24}" type="slidenum">
              <a:rPr lang="en-US" smtClean="0"/>
              <a:t>21</a:t>
            </a:fld>
            <a:endParaRPr lang="en-US"/>
          </a:p>
        </p:txBody>
      </p:sp>
    </p:spTree>
    <p:extLst>
      <p:ext uri="{BB962C8B-B14F-4D97-AF65-F5344CB8AC3E}">
        <p14:creationId xmlns:p14="http://schemas.microsoft.com/office/powerpoint/2010/main" val="2857812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97C2C9E-7B94-40ED-B9F1-A472F1A3740F}" type="datetimeFigureOut">
              <a:rPr lang="en-US" smtClean="0"/>
              <a:t>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61FA88-8022-408F-935D-EA3DEABBE26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7C2C9E-7B94-40ED-B9F1-A472F1A3740F}" type="datetimeFigureOut">
              <a:rPr lang="en-US" smtClean="0"/>
              <a:t>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61FA88-8022-408F-935D-EA3DEABBE26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7C2C9E-7B94-40ED-B9F1-A472F1A3740F}" type="datetimeFigureOut">
              <a:rPr lang="en-US" smtClean="0"/>
              <a:t>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61FA88-8022-408F-935D-EA3DEABBE26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97C2C9E-7B94-40ED-B9F1-A472F1A3740F}" type="datetimeFigureOut">
              <a:rPr lang="en-US" smtClean="0"/>
              <a:t>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61FA88-8022-408F-935D-EA3DEABBE26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497C2C9E-7B94-40ED-B9F1-A472F1A3740F}" type="datetimeFigureOut">
              <a:rPr lang="en-US" smtClean="0"/>
              <a:t>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61FA88-8022-408F-935D-EA3DEABBE26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97C2C9E-7B94-40ED-B9F1-A472F1A3740F}" type="datetimeFigureOut">
              <a:rPr lang="en-US" smtClean="0"/>
              <a:t>2/18/2014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61FA88-8022-408F-935D-EA3DEABBE269}"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97C2C9E-7B94-40ED-B9F1-A472F1A3740F}" type="datetimeFigureOut">
              <a:rPr lang="en-US" smtClean="0"/>
              <a:t>2/18/2014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61FA88-8022-408F-935D-EA3DEABBE26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97C2C9E-7B94-40ED-B9F1-A472F1A3740F}" type="datetimeFigureOut">
              <a:rPr lang="en-US" smtClean="0"/>
              <a:t>2/18/2014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61FA88-8022-408F-935D-EA3DEABBE26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7C2C9E-7B94-40ED-B9F1-A472F1A3740F}" type="datetimeFigureOut">
              <a:rPr lang="en-US" smtClean="0"/>
              <a:t>2/18/2014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61FA88-8022-408F-935D-EA3DEABBE26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497C2C9E-7B94-40ED-B9F1-A472F1A3740F}" type="datetimeFigureOut">
              <a:rPr lang="en-US" smtClean="0"/>
              <a:t>2/18/2014</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6361FA88-8022-408F-935D-EA3DEABBE26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7C2C9E-7B94-40ED-B9F1-A472F1A3740F}" type="datetimeFigureOut">
              <a:rPr lang="en-US" smtClean="0"/>
              <a:t>2/18/2014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61FA88-8022-408F-935D-EA3DEABBE26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497C2C9E-7B94-40ED-B9F1-A472F1A3740F}" type="datetimeFigureOut">
              <a:rPr lang="en-US" smtClean="0"/>
              <a:t>2/18/2014</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6361FA88-8022-408F-935D-EA3DEABBE26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Hoover and the Crash</a:t>
            </a:r>
            <a:endParaRPr lang="en-US" dirty="0"/>
          </a:p>
        </p:txBody>
      </p:sp>
      <p:sp>
        <p:nvSpPr>
          <p:cNvPr id="3" name="Subtitle 2"/>
          <p:cNvSpPr>
            <a:spLocks noGrp="1"/>
          </p:cNvSpPr>
          <p:nvPr>
            <p:ph type="subTitle" idx="1"/>
          </p:nvPr>
        </p:nvSpPr>
        <p:spPr/>
        <p:txBody>
          <a:bodyPr/>
          <a:lstStyle/>
          <a:p>
            <a:r>
              <a:rPr lang="en-US" dirty="0" smtClean="0"/>
              <a:t>Guided reading activity answers</a:t>
            </a:r>
            <a:endParaRPr lang="en-US" dirty="0"/>
          </a:p>
        </p:txBody>
      </p:sp>
    </p:spTree>
    <p:extLst>
      <p:ext uri="{BB962C8B-B14F-4D97-AF65-F5344CB8AC3E}">
        <p14:creationId xmlns:p14="http://schemas.microsoft.com/office/powerpoint/2010/main" val="32453506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solidFill>
                  <a:schemeClr val="bg1"/>
                </a:solidFill>
              </a:rPr>
              <a:t>Defaulting on bank loans hurts banks</a:t>
            </a:r>
            <a:endParaRPr lang="en-US" dirty="0">
              <a:solidFill>
                <a:schemeClr val="bg1"/>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1001711"/>
            <a:ext cx="5486400" cy="4016045"/>
          </a:xfrm>
        </p:spPr>
      </p:pic>
    </p:spTree>
    <p:extLst>
      <p:ext uri="{BB962C8B-B14F-4D97-AF65-F5344CB8AC3E}">
        <p14:creationId xmlns:p14="http://schemas.microsoft.com/office/powerpoint/2010/main" val="7903344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1"/>
                </a:solidFill>
              </a:rPr>
              <a:t>Unemployment rises!</a:t>
            </a:r>
            <a:endParaRPr lang="en-US" dirty="0">
              <a:solidFill>
                <a:schemeClr val="bg1"/>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24386" y="2590800"/>
            <a:ext cx="4206239" cy="3505199"/>
          </a:xfrm>
        </p:spPr>
      </p:pic>
      <p:sp>
        <p:nvSpPr>
          <p:cNvPr id="6" name="Text Placeholder 5"/>
          <p:cNvSpPr>
            <a:spLocks noGrp="1"/>
          </p:cNvSpPr>
          <p:nvPr>
            <p:ph type="body" sz="half" idx="2"/>
          </p:nvPr>
        </p:nvSpPr>
        <p:spPr>
          <a:xfrm rot="19140000">
            <a:off x="29857" y="2727507"/>
            <a:ext cx="7240124" cy="623314"/>
          </a:xfrm>
        </p:spPr>
        <p:txBody>
          <a:bodyPr>
            <a:normAutofit/>
          </a:bodyPr>
          <a:lstStyle/>
          <a:p>
            <a:r>
              <a:rPr lang="en-US" dirty="0" smtClean="0"/>
              <a:t>Between 1927 and 1933, unemployment exploded in the United States.  Dramatic jumps in the unemployment rate in 1929, ‘30, ‘31 and ’32 resulted  in 24 % unemployment by  1933</a:t>
            </a:r>
            <a:endParaRPr lang="en-US" dirty="0"/>
          </a:p>
        </p:txBody>
      </p:sp>
    </p:spTree>
    <p:extLst>
      <p:ext uri="{BB962C8B-B14F-4D97-AF65-F5344CB8AC3E}">
        <p14:creationId xmlns:p14="http://schemas.microsoft.com/office/powerpoint/2010/main" val="33325244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bg1"/>
                </a:solidFill>
              </a:rPr>
              <a:t>HERBERT Hoover</a:t>
            </a:r>
            <a:endParaRPr lang="en-US" b="1" dirty="0">
              <a:solidFill>
                <a:schemeClr val="bg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38400" y="1066800"/>
            <a:ext cx="4108967" cy="5248566"/>
          </a:xfrm>
        </p:spPr>
      </p:pic>
    </p:spTree>
    <p:extLst>
      <p:ext uri="{BB962C8B-B14F-4D97-AF65-F5344CB8AC3E}">
        <p14:creationId xmlns:p14="http://schemas.microsoft.com/office/powerpoint/2010/main" val="21528303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solidFill>
                  <a:schemeClr val="accent2">
                    <a:lumMod val="75000"/>
                  </a:schemeClr>
                </a:solidFill>
              </a:rPr>
              <a:t>HOOVERVILLES</a:t>
            </a:r>
            <a:endParaRPr lang="en-US" dirty="0">
              <a:solidFill>
                <a:schemeClr val="accent2">
                  <a:lumMod val="75000"/>
                </a:schemeClr>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11244" y="1100138"/>
            <a:ext cx="5543736" cy="3579812"/>
          </a:xfrm>
        </p:spPr>
      </p:pic>
    </p:spTree>
    <p:extLst>
      <p:ext uri="{BB962C8B-B14F-4D97-AF65-F5344CB8AC3E}">
        <p14:creationId xmlns:p14="http://schemas.microsoft.com/office/powerpoint/2010/main" val="11218036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rPr>
              <a:t>Hoover blankets</a:t>
            </a:r>
            <a:endParaRPr lang="en-US" dirty="0">
              <a:solidFill>
                <a:schemeClr val="accent2">
                  <a:lumMod val="75000"/>
                </a:schemeClr>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76400" y="914400"/>
            <a:ext cx="5626250" cy="5638851"/>
          </a:xfrm>
        </p:spPr>
      </p:pic>
    </p:spTree>
    <p:extLst>
      <p:ext uri="{BB962C8B-B14F-4D97-AF65-F5344CB8AC3E}">
        <p14:creationId xmlns:p14="http://schemas.microsoft.com/office/powerpoint/2010/main" val="8336792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000" dirty="0" smtClean="0">
                <a:solidFill>
                  <a:schemeClr val="bg1"/>
                </a:solidFill>
              </a:rPr>
              <a:t>Men often left their families in search of work – and were not often welcomed on the road seeking work…</a:t>
            </a:r>
            <a:endParaRPr lang="en-US" sz="2000" dirty="0">
              <a:solidFill>
                <a:schemeClr val="bg1"/>
              </a:solidFill>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6800" y="1066800"/>
            <a:ext cx="7119958" cy="5323487"/>
          </a:xfrm>
        </p:spPr>
      </p:pic>
    </p:spTree>
    <p:extLst>
      <p:ext uri="{BB962C8B-B14F-4D97-AF65-F5344CB8AC3E}">
        <p14:creationId xmlns:p14="http://schemas.microsoft.com/office/powerpoint/2010/main" val="20642025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Schools often closed due to a lack of funding</a:t>
            </a:r>
            <a:endParaRPr lang="en-US" sz="24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34771" y="1100138"/>
            <a:ext cx="4896683" cy="3579812"/>
          </a:xfrm>
        </p:spPr>
      </p:pic>
    </p:spTree>
    <p:extLst>
      <p:ext uri="{BB962C8B-B14F-4D97-AF65-F5344CB8AC3E}">
        <p14:creationId xmlns:p14="http://schemas.microsoft.com/office/powerpoint/2010/main" val="25800080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609600" y="1143000"/>
            <a:ext cx="4883860" cy="3556208"/>
          </a:xfrm>
        </p:spPr>
      </p:pic>
      <p:sp>
        <p:nvSpPr>
          <p:cNvPr id="6" name="Content Placeholder 5"/>
          <p:cNvSpPr>
            <a:spLocks noGrp="1"/>
          </p:cNvSpPr>
          <p:nvPr>
            <p:ph sz="half" idx="2"/>
          </p:nvPr>
        </p:nvSpPr>
        <p:spPr>
          <a:xfrm>
            <a:off x="5410200" y="1143000"/>
            <a:ext cx="3200400" cy="3712464"/>
          </a:xfrm>
        </p:spPr>
        <p:txBody>
          <a:bodyPr>
            <a:normAutofit/>
          </a:bodyPr>
          <a:lstStyle/>
          <a:p>
            <a:r>
              <a:rPr lang="en-US" sz="2000" dirty="0" smtClean="0">
                <a:latin typeface="Courier New" pitchFamily="49" charset="0"/>
                <a:cs typeface="Courier New" pitchFamily="49" charset="0"/>
              </a:rPr>
              <a:t>	Almost all of Hoover’s Cabinet members believed that the Depression would go away on it’s own – there was no need for the government to meddle in the economy…</a:t>
            </a:r>
            <a:endParaRPr lang="en-US" sz="2000" dirty="0">
              <a:latin typeface="Courier New" pitchFamily="49" charset="0"/>
              <a:cs typeface="Courier New" pitchFamily="49" charset="0"/>
            </a:endParaRPr>
          </a:p>
        </p:txBody>
      </p:sp>
      <p:sp>
        <p:nvSpPr>
          <p:cNvPr id="4" name="Title 3"/>
          <p:cNvSpPr>
            <a:spLocks noGrp="1"/>
          </p:cNvSpPr>
          <p:nvPr>
            <p:ph type="title"/>
          </p:nvPr>
        </p:nvSpPr>
        <p:spPr/>
        <p:txBody>
          <a:bodyPr/>
          <a:lstStyle/>
          <a:p>
            <a:pPr algn="ctr"/>
            <a:r>
              <a:rPr lang="en-US" dirty="0" smtClean="0">
                <a:solidFill>
                  <a:schemeClr val="accent2">
                    <a:lumMod val="75000"/>
                  </a:schemeClr>
                </a:solidFill>
              </a:rPr>
              <a:t>Hoover’s Advisors: </a:t>
            </a:r>
            <a:r>
              <a:rPr lang="en-US" i="1" dirty="0" smtClean="0">
                <a:solidFill>
                  <a:schemeClr val="accent2">
                    <a:lumMod val="75000"/>
                  </a:schemeClr>
                </a:solidFill>
              </a:rPr>
              <a:t>Laissez- Faire</a:t>
            </a:r>
            <a:endParaRPr lang="en-US" i="1" dirty="0">
              <a:solidFill>
                <a:schemeClr val="accent2">
                  <a:lumMod val="75000"/>
                </a:schemeClr>
              </a:solidFill>
            </a:endParaRPr>
          </a:p>
        </p:txBody>
      </p:sp>
    </p:spTree>
    <p:extLst>
      <p:ext uri="{BB962C8B-B14F-4D97-AF65-F5344CB8AC3E}">
        <p14:creationId xmlns:p14="http://schemas.microsoft.com/office/powerpoint/2010/main" val="14122897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p:txBody>
          <a:bodyPr>
            <a:normAutofit fontScale="77500" lnSpcReduction="20000"/>
          </a:bodyPr>
          <a:lstStyle/>
          <a:p>
            <a:r>
              <a:rPr lang="en-US" dirty="0" smtClean="0"/>
              <a:t>	</a:t>
            </a:r>
            <a:r>
              <a:rPr lang="en-US" sz="2000" dirty="0" smtClean="0">
                <a:latin typeface="Courier New" pitchFamily="49" charset="0"/>
                <a:cs typeface="Courier New" pitchFamily="49" charset="0"/>
              </a:rPr>
              <a:t>Hoover’s major initiative was the RFC, which game money to fund critical businesses, banks, insurance companies, and railroads.  So, in the American people’s darkest hours of economic need, Hoover gave the taxpayer’s money to the most powerful industries.  Many Americans considered him heartless and without compassion.</a:t>
            </a:r>
            <a:endParaRPr lang="en-US"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47318" y="1096963"/>
            <a:ext cx="2906940" cy="3713162"/>
          </a:xfrm>
        </p:spPr>
      </p:pic>
      <p:sp>
        <p:nvSpPr>
          <p:cNvPr id="5" name="Title 4"/>
          <p:cNvSpPr>
            <a:spLocks noGrp="1"/>
          </p:cNvSpPr>
          <p:nvPr>
            <p:ph type="title"/>
          </p:nvPr>
        </p:nvSpPr>
        <p:spPr/>
        <p:txBody>
          <a:bodyPr/>
          <a:lstStyle/>
          <a:p>
            <a:pPr algn="ctr"/>
            <a:r>
              <a:rPr lang="en-US" sz="2000" b="1" dirty="0" smtClean="0">
                <a:solidFill>
                  <a:schemeClr val="bg1"/>
                </a:solidFill>
                <a:latin typeface="Courier New" pitchFamily="49" charset="0"/>
                <a:cs typeface="Courier New" pitchFamily="49" charset="0"/>
              </a:rPr>
              <a:t>The Reconstruction Finance Corporation</a:t>
            </a:r>
            <a:endParaRPr lang="en-US" sz="2000" b="1" dirty="0">
              <a:solidFill>
                <a:schemeClr val="bg1"/>
              </a:solidFill>
              <a:latin typeface="Courier New" pitchFamily="49" charset="0"/>
              <a:cs typeface="Courier New" pitchFamily="49" charset="0"/>
            </a:endParaRPr>
          </a:p>
        </p:txBody>
      </p:sp>
    </p:spTree>
    <p:extLst>
      <p:ext uri="{BB962C8B-B14F-4D97-AF65-F5344CB8AC3E}">
        <p14:creationId xmlns:p14="http://schemas.microsoft.com/office/powerpoint/2010/main" val="30718108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solidFill>
                  <a:schemeClr val="accent2">
                    <a:lumMod val="75000"/>
                  </a:schemeClr>
                </a:solidFill>
              </a:rPr>
              <a:t>The Bonus Army</a:t>
            </a:r>
            <a:endParaRPr lang="en-US" dirty="0">
              <a:solidFill>
                <a:schemeClr val="accent2">
                  <a:lumMod val="75000"/>
                </a:schemeClr>
              </a:solidFill>
            </a:endParaRPr>
          </a:p>
        </p:txBody>
      </p:sp>
      <p:sp>
        <p:nvSpPr>
          <p:cNvPr id="6" name="Content Placeholder 5"/>
          <p:cNvSpPr>
            <a:spLocks noGrp="1"/>
          </p:cNvSpPr>
          <p:nvPr>
            <p:ph idx="1"/>
          </p:nvPr>
        </p:nvSpPr>
        <p:spPr/>
        <p:txBody>
          <a:bodyPr/>
          <a:lstStyle/>
          <a:p>
            <a:r>
              <a:rPr lang="en-US" dirty="0" smtClean="0">
                <a:solidFill>
                  <a:schemeClr val="bg1"/>
                </a:solidFill>
              </a:rPr>
              <a:t>	At the end of World War I, every living American veteran was promised a $1000 bonus, to be paid out in 1945.  By the end of Herbert Hoover’s term in office, many veterans were convinced that they may not live that long – they were starving and homeless.</a:t>
            </a:r>
          </a:p>
          <a:p>
            <a:r>
              <a:rPr lang="en-US" dirty="0" smtClean="0">
                <a:solidFill>
                  <a:schemeClr val="bg1"/>
                </a:solidFill>
              </a:rPr>
              <a:t>	In 1932, around  20,000 men, women and children organized a march to Washington, D.C.  Some walked the entire distance from their homes to the nation’s capital, to petition the government for their bonuses 13 years early.  </a:t>
            </a:r>
          </a:p>
          <a:p>
            <a:r>
              <a:rPr lang="en-US" dirty="0">
                <a:solidFill>
                  <a:schemeClr val="bg1"/>
                </a:solidFill>
              </a:rPr>
              <a:t>	</a:t>
            </a:r>
            <a:r>
              <a:rPr lang="en-US" dirty="0" smtClean="0">
                <a:solidFill>
                  <a:schemeClr val="bg1"/>
                </a:solidFill>
              </a:rPr>
              <a:t>Once they arrived, they established their own </a:t>
            </a:r>
            <a:r>
              <a:rPr lang="en-US" dirty="0" err="1" smtClean="0">
                <a:solidFill>
                  <a:schemeClr val="bg1"/>
                </a:solidFill>
              </a:rPr>
              <a:t>Hooverville</a:t>
            </a:r>
            <a:r>
              <a:rPr lang="en-US" dirty="0" smtClean="0">
                <a:solidFill>
                  <a:schemeClr val="bg1"/>
                </a:solidFill>
              </a:rPr>
              <a:t>, right in Washington, D.C.  They met with Congressional Leaders, and their petition was refused.</a:t>
            </a:r>
          </a:p>
          <a:p>
            <a:r>
              <a:rPr lang="en-US" dirty="0" smtClean="0">
                <a:solidFill>
                  <a:schemeClr val="bg1"/>
                </a:solidFill>
              </a:rPr>
              <a:t>	Most men left, but several thousand lingered, and Hoover became worried that the men could attempt to attack the government – only 5,000 Bolsheviks, after all, had overthrown the Tsar in Russia during the 1917 Revolution there. </a:t>
            </a:r>
            <a:endParaRPr lang="en-US" dirty="0">
              <a:solidFill>
                <a:schemeClr val="bg1"/>
              </a:solidFill>
            </a:endParaRPr>
          </a:p>
        </p:txBody>
      </p:sp>
    </p:spTree>
    <p:extLst>
      <p:ext uri="{BB962C8B-B14F-4D97-AF65-F5344CB8AC3E}">
        <p14:creationId xmlns:p14="http://schemas.microsoft.com/office/powerpoint/2010/main" val="39229674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dirty="0" smtClean="0">
                <a:solidFill>
                  <a:schemeClr val="accent1">
                    <a:lumMod val="75000"/>
                  </a:schemeClr>
                </a:solidFill>
              </a:rPr>
              <a:t>Older industries, struggling in the 1920s</a:t>
            </a:r>
            <a:endParaRPr lang="en-US" sz="2400" dirty="0">
              <a:solidFill>
                <a:schemeClr val="accent1">
                  <a:lumMod val="75000"/>
                </a:schemeClr>
              </a:solidFill>
            </a:endParaRPr>
          </a:p>
        </p:txBody>
      </p:sp>
      <p:sp>
        <p:nvSpPr>
          <p:cNvPr id="3" name="Content Placeholder 2"/>
          <p:cNvSpPr>
            <a:spLocks noGrp="1"/>
          </p:cNvSpPr>
          <p:nvPr>
            <p:ph idx="1"/>
          </p:nvPr>
        </p:nvSpPr>
        <p:spPr/>
        <p:txBody>
          <a:bodyPr/>
          <a:lstStyle/>
          <a:p>
            <a:pPr>
              <a:buFont typeface="Arial" pitchFamily="34" charset="0"/>
              <a:buChar char="•"/>
            </a:pPr>
            <a:r>
              <a:rPr lang="en-US" dirty="0" smtClean="0"/>
              <a:t>Agriculture, which suffered from overproduction and paralyzing debt which had accumulated throughout the decade. </a:t>
            </a:r>
          </a:p>
          <a:p>
            <a:pPr marL="0" indent="0"/>
            <a:endParaRPr lang="en-US" dirty="0" smtClean="0"/>
          </a:p>
          <a:p>
            <a:pPr>
              <a:buFont typeface="Arial" pitchFamily="34" charset="0"/>
              <a:buChar char="•"/>
            </a:pPr>
            <a:r>
              <a:rPr lang="en-US" dirty="0" smtClean="0"/>
              <a:t>Coal Mining, which was less and less profitable due to competition from oil and other energy forms. </a:t>
            </a:r>
          </a:p>
          <a:p>
            <a:pPr marL="0" indent="0"/>
            <a:endParaRPr lang="en-US" dirty="0" smtClean="0"/>
          </a:p>
          <a:p>
            <a:pPr>
              <a:buFont typeface="Arial" pitchFamily="34" charset="0"/>
              <a:buChar char="•"/>
            </a:pPr>
            <a:r>
              <a:rPr lang="en-US" dirty="0" smtClean="0"/>
              <a:t>Railroads, which were being replaced by cars and trucks as the primary form of long distance transportation and trade. </a:t>
            </a:r>
          </a:p>
          <a:p>
            <a:pPr>
              <a:buFont typeface="Arial" pitchFamily="34" charset="0"/>
              <a:buChar char="•"/>
            </a:pPr>
            <a:endParaRPr lang="en-US" dirty="0" smtClean="0"/>
          </a:p>
          <a:p>
            <a:pPr>
              <a:buFont typeface="Arial" pitchFamily="34" charset="0"/>
              <a:buChar char="•"/>
            </a:pPr>
            <a:r>
              <a:rPr lang="en-US" dirty="0" smtClean="0"/>
              <a:t>Clothing Manufacture, or the Garment industry, which was less profitable due to the competition from foreign nations and synthetic cloth.</a:t>
            </a:r>
            <a:endParaRPr lang="en-US" dirty="0"/>
          </a:p>
        </p:txBody>
      </p:sp>
    </p:spTree>
    <p:extLst>
      <p:ext uri="{BB962C8B-B14F-4D97-AF65-F5344CB8AC3E}">
        <p14:creationId xmlns:p14="http://schemas.microsoft.com/office/powerpoint/2010/main" val="41892024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rPr>
              <a:t>The Bonus Army</a:t>
            </a:r>
            <a:endParaRPr lang="en-US" dirty="0">
              <a:solidFill>
                <a:schemeClr val="accent2">
                  <a:lumMod val="75000"/>
                </a:schemeClr>
              </a:solidFill>
            </a:endParaRPr>
          </a:p>
        </p:txBody>
      </p:sp>
      <p:sp>
        <p:nvSpPr>
          <p:cNvPr id="3" name="Content Placeholder 2"/>
          <p:cNvSpPr>
            <a:spLocks noGrp="1"/>
          </p:cNvSpPr>
          <p:nvPr>
            <p:ph idx="1"/>
          </p:nvPr>
        </p:nvSpPr>
        <p:spPr/>
        <p:txBody>
          <a:bodyPr/>
          <a:lstStyle/>
          <a:p>
            <a:r>
              <a:rPr lang="en-US" dirty="0" smtClean="0"/>
              <a:t>	</a:t>
            </a:r>
            <a:r>
              <a:rPr lang="en-US" dirty="0" smtClean="0">
                <a:solidFill>
                  <a:schemeClr val="bg1"/>
                </a:solidFill>
              </a:rPr>
              <a:t>In 1932, Hoover decided he could no longer tolerate the threat of these unarmed, impoverished, and desperate men in his city.  </a:t>
            </a:r>
          </a:p>
          <a:p>
            <a:endParaRPr lang="en-US" dirty="0">
              <a:solidFill>
                <a:schemeClr val="bg1"/>
              </a:solidFill>
            </a:endParaRPr>
          </a:p>
          <a:p>
            <a:r>
              <a:rPr lang="en-US" dirty="0">
                <a:solidFill>
                  <a:schemeClr val="bg1"/>
                </a:solidFill>
              </a:rPr>
              <a:t>	</a:t>
            </a:r>
            <a:r>
              <a:rPr lang="en-US" dirty="0" smtClean="0">
                <a:solidFill>
                  <a:schemeClr val="bg1"/>
                </a:solidFill>
              </a:rPr>
              <a:t>He sent in the US Army, led by Dwight David Eisenhower and Douglas MacArthur, to disperse the men by force.  </a:t>
            </a:r>
          </a:p>
          <a:p>
            <a:endParaRPr lang="en-US" dirty="0">
              <a:solidFill>
                <a:schemeClr val="bg1"/>
              </a:solidFill>
            </a:endParaRPr>
          </a:p>
          <a:p>
            <a:r>
              <a:rPr lang="en-US" dirty="0" smtClean="0">
                <a:solidFill>
                  <a:schemeClr val="bg1"/>
                </a:solidFill>
              </a:rPr>
              <a:t>	“To clear them out, government forces used tear gas, tanks, and machine guns.  The…attack killed at least one veteran, injured 100, and left the tent city a smoldering ruin. “</a:t>
            </a:r>
          </a:p>
          <a:p>
            <a:r>
              <a:rPr lang="en-US" dirty="0">
                <a:solidFill>
                  <a:schemeClr val="bg1"/>
                </a:solidFill>
              </a:rPr>
              <a:t>	</a:t>
            </a:r>
            <a:r>
              <a:rPr lang="en-US" dirty="0" smtClean="0">
                <a:solidFill>
                  <a:schemeClr val="bg1"/>
                </a:solidFill>
              </a:rPr>
              <a:t>Americans were horrified and outraged that their own president would take up arms against unarmed, impoverished, United States Veterans.  </a:t>
            </a:r>
            <a:endParaRPr lang="en-US" dirty="0">
              <a:solidFill>
                <a:schemeClr val="bg1"/>
              </a:solidFill>
            </a:endParaRPr>
          </a:p>
        </p:txBody>
      </p:sp>
    </p:spTree>
    <p:extLst>
      <p:ext uri="{BB962C8B-B14F-4D97-AF65-F5344CB8AC3E}">
        <p14:creationId xmlns:p14="http://schemas.microsoft.com/office/powerpoint/2010/main" val="36650202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rPr>
              <a:t>The BONUS ARMY</a:t>
            </a:r>
            <a:endParaRPr lang="en-US" dirty="0">
              <a:solidFill>
                <a:schemeClr val="accent2">
                  <a:lumMod val="75000"/>
                </a:schemeClr>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95400" y="914400"/>
            <a:ext cx="6781800" cy="5471419"/>
          </a:xfrm>
        </p:spPr>
      </p:pic>
    </p:spTree>
    <p:extLst>
      <p:ext uri="{BB962C8B-B14F-4D97-AF65-F5344CB8AC3E}">
        <p14:creationId xmlns:p14="http://schemas.microsoft.com/office/powerpoint/2010/main" val="26277319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rPr>
              <a:t>THE BONUS army: </a:t>
            </a:r>
            <a:r>
              <a:rPr lang="en-US" dirty="0" err="1" smtClean="0">
                <a:solidFill>
                  <a:schemeClr val="accent2">
                    <a:lumMod val="75000"/>
                  </a:schemeClr>
                </a:solidFill>
              </a:rPr>
              <a:t>Hooverville</a:t>
            </a:r>
            <a:endParaRPr lang="en-US" dirty="0">
              <a:solidFill>
                <a:schemeClr val="accent2">
                  <a:lumMod val="75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8800" y="1429543"/>
            <a:ext cx="5486400" cy="4083728"/>
          </a:xfrm>
        </p:spPr>
      </p:pic>
    </p:spTree>
    <p:extLst>
      <p:ext uri="{BB962C8B-B14F-4D97-AF65-F5344CB8AC3E}">
        <p14:creationId xmlns:p14="http://schemas.microsoft.com/office/powerpoint/2010/main" val="21286623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600" dirty="0" smtClean="0">
                <a:solidFill>
                  <a:schemeClr val="accent2">
                    <a:lumMod val="75000"/>
                  </a:schemeClr>
                </a:solidFill>
              </a:rPr>
              <a:t>The Government attack on the Bonus Army</a:t>
            </a:r>
            <a:endParaRPr lang="en-US" sz="2600" dirty="0">
              <a:solidFill>
                <a:schemeClr val="accent2">
                  <a:lumMod val="75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40410" y="1342231"/>
            <a:ext cx="7289190" cy="4737974"/>
          </a:xfrm>
        </p:spPr>
      </p:pic>
    </p:spTree>
    <p:extLst>
      <p:ext uri="{BB962C8B-B14F-4D97-AF65-F5344CB8AC3E}">
        <p14:creationId xmlns:p14="http://schemas.microsoft.com/office/powerpoint/2010/main" val="41826665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solidFill>
                  <a:schemeClr val="bg1"/>
                </a:solidFill>
              </a:rPr>
              <a:t>“black Tuesday”</a:t>
            </a:r>
            <a:endParaRPr lang="en-US" b="1" dirty="0">
              <a:solidFill>
                <a:schemeClr val="bg1"/>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76800" y="1143000"/>
            <a:ext cx="3649239" cy="4433218"/>
          </a:xfrm>
        </p:spPr>
      </p:pic>
      <p:sp>
        <p:nvSpPr>
          <p:cNvPr id="6" name="Text Placeholder 5"/>
          <p:cNvSpPr>
            <a:spLocks noGrp="1"/>
          </p:cNvSpPr>
          <p:nvPr>
            <p:ph type="body" sz="half" idx="2"/>
          </p:nvPr>
        </p:nvSpPr>
        <p:spPr/>
        <p:txBody>
          <a:bodyPr>
            <a:normAutofit/>
          </a:bodyPr>
          <a:lstStyle/>
          <a:p>
            <a:r>
              <a:rPr lang="en-US" sz="2800" dirty="0" smtClean="0">
                <a:solidFill>
                  <a:schemeClr val="bg1"/>
                </a:solidFill>
                <a:latin typeface="Courier New" pitchFamily="49" charset="0"/>
                <a:cs typeface="Courier New" pitchFamily="49" charset="0"/>
              </a:rPr>
              <a:t>October 29, 1929</a:t>
            </a:r>
            <a:endParaRPr lang="en-US" sz="2800" dirty="0">
              <a:solidFill>
                <a:schemeClr val="bg1"/>
              </a:solidFill>
              <a:latin typeface="Courier New" pitchFamily="49" charset="0"/>
              <a:cs typeface="Courier New" pitchFamily="49" charset="0"/>
            </a:endParaRPr>
          </a:p>
        </p:txBody>
      </p:sp>
    </p:spTree>
    <p:extLst>
      <p:ext uri="{BB962C8B-B14F-4D97-AF65-F5344CB8AC3E}">
        <p14:creationId xmlns:p14="http://schemas.microsoft.com/office/powerpoint/2010/main" val="26836729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chemeClr val="bg1"/>
                </a:solidFill>
              </a:rPr>
              <a:t>“Black Tuesday” </a:t>
            </a:r>
            <a:r>
              <a:rPr lang="en-US" dirty="0" smtClean="0"/>
              <a:t>October 29, 1929</a:t>
            </a:r>
            <a:endParaRPr lang="en-US" dirty="0"/>
          </a:p>
        </p:txBody>
      </p:sp>
      <p:sp>
        <p:nvSpPr>
          <p:cNvPr id="6" name="Content Placeholder 5"/>
          <p:cNvSpPr>
            <a:spLocks noGrp="1"/>
          </p:cNvSpPr>
          <p:nvPr>
            <p:ph idx="1"/>
          </p:nvPr>
        </p:nvSpPr>
        <p:spPr/>
        <p:txBody>
          <a:bodyPr>
            <a:normAutofit fontScale="85000" lnSpcReduction="20000"/>
          </a:bodyPr>
          <a:lstStyle/>
          <a:p>
            <a:pPr>
              <a:buFont typeface="Arial" pitchFamily="34" charset="0"/>
              <a:buChar char="•"/>
            </a:pPr>
            <a:r>
              <a:rPr lang="en-US" dirty="0" smtClean="0"/>
              <a:t>Between October 23</a:t>
            </a:r>
            <a:r>
              <a:rPr lang="en-US" baseline="30000" dirty="0" smtClean="0"/>
              <a:t>rd</a:t>
            </a:r>
            <a:r>
              <a:rPr lang="en-US" dirty="0" smtClean="0"/>
              <a:t> and October 29</a:t>
            </a:r>
            <a:r>
              <a:rPr lang="en-US" baseline="30000" dirty="0" smtClean="0"/>
              <a:t>th</a:t>
            </a:r>
            <a:r>
              <a:rPr lang="en-US" dirty="0" smtClean="0"/>
              <a:t>, 1929, the  New York Stock Exchange suffered its worst losses in its history.  The prices of stocks dropped dramatically, and stockbrokers could not find investors to purchase company shares – causing prices to plunge.</a:t>
            </a:r>
          </a:p>
          <a:p>
            <a:pPr marL="0" indent="0"/>
            <a:endParaRPr lang="en-US" dirty="0" smtClean="0"/>
          </a:p>
          <a:p>
            <a:pPr>
              <a:buFont typeface="Arial" pitchFamily="34" charset="0"/>
              <a:buChar char="•"/>
            </a:pPr>
            <a:r>
              <a:rPr lang="en-US" dirty="0" smtClean="0">
                <a:solidFill>
                  <a:schemeClr val="accent1">
                    <a:lumMod val="75000"/>
                  </a:schemeClr>
                </a:solidFill>
              </a:rPr>
              <a:t>Investors who had amassed fortunes on paper lost everything they had.  </a:t>
            </a:r>
          </a:p>
          <a:p>
            <a:pPr marL="0" indent="0"/>
            <a:endParaRPr lang="en-US" dirty="0" smtClean="0">
              <a:solidFill>
                <a:schemeClr val="accent1">
                  <a:lumMod val="75000"/>
                </a:schemeClr>
              </a:solidFill>
            </a:endParaRPr>
          </a:p>
          <a:p>
            <a:pPr>
              <a:buFont typeface="Arial" pitchFamily="34" charset="0"/>
              <a:buChar char="•"/>
            </a:pPr>
            <a:r>
              <a:rPr lang="en-US" dirty="0" smtClean="0">
                <a:solidFill>
                  <a:schemeClr val="bg1"/>
                </a:solidFill>
              </a:rPr>
              <a:t>Stockholders who had purchased their goods “on the margin” not only lost everything – but also had to pay back the banks or stockbrokers from whom they had borrowed. </a:t>
            </a:r>
          </a:p>
          <a:p>
            <a:pPr marL="0" indent="0"/>
            <a:endParaRPr lang="en-US" dirty="0" smtClean="0"/>
          </a:p>
          <a:p>
            <a:pPr>
              <a:buFont typeface="Arial" pitchFamily="34" charset="0"/>
              <a:buChar char="•"/>
            </a:pPr>
            <a:r>
              <a:rPr lang="en-US" dirty="0" smtClean="0">
                <a:solidFill>
                  <a:schemeClr val="tx2">
                    <a:lumMod val="50000"/>
                  </a:schemeClr>
                </a:solidFill>
              </a:rPr>
              <a:t>Many could not repay their debts – causing banks to fail.</a:t>
            </a:r>
          </a:p>
          <a:p>
            <a:pPr marL="0" indent="0"/>
            <a:endParaRPr lang="en-US" dirty="0" smtClean="0"/>
          </a:p>
          <a:p>
            <a:pPr>
              <a:buFont typeface="Arial" pitchFamily="34" charset="0"/>
              <a:buChar char="•"/>
            </a:pPr>
            <a:r>
              <a:rPr lang="en-US" dirty="0" smtClean="0">
                <a:solidFill>
                  <a:schemeClr val="accent5">
                    <a:lumMod val="75000"/>
                  </a:schemeClr>
                </a:solidFill>
              </a:rPr>
              <a:t>Some stockbrokers lost everything . </a:t>
            </a:r>
          </a:p>
          <a:p>
            <a:endParaRPr lang="en-US" dirty="0"/>
          </a:p>
          <a:p>
            <a:r>
              <a:rPr lang="en-US" dirty="0" smtClean="0"/>
              <a:t>	</a:t>
            </a:r>
            <a:endParaRPr lang="en-US" dirty="0"/>
          </a:p>
        </p:txBody>
      </p:sp>
    </p:spTree>
    <p:extLst>
      <p:ext uri="{BB962C8B-B14F-4D97-AF65-F5344CB8AC3E}">
        <p14:creationId xmlns:p14="http://schemas.microsoft.com/office/powerpoint/2010/main" val="42049305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Overproduction </a:t>
            </a:r>
            <a:endParaRPr lang="en-US" dirty="0"/>
          </a:p>
        </p:txBody>
      </p:sp>
      <p:sp>
        <p:nvSpPr>
          <p:cNvPr id="3" name="Content Placeholder 2"/>
          <p:cNvSpPr>
            <a:spLocks noGrp="1"/>
          </p:cNvSpPr>
          <p:nvPr>
            <p:ph idx="1"/>
          </p:nvPr>
        </p:nvSpPr>
        <p:spPr/>
        <p:txBody>
          <a:bodyPr/>
          <a:lstStyle/>
          <a:p>
            <a:r>
              <a:rPr lang="en-US" dirty="0" smtClean="0"/>
              <a:t>	</a:t>
            </a:r>
            <a:r>
              <a:rPr lang="en-US" dirty="0" smtClean="0">
                <a:solidFill>
                  <a:schemeClr val="tx2">
                    <a:lumMod val="50000"/>
                  </a:schemeClr>
                </a:solidFill>
              </a:rPr>
              <a:t>A situation in which the supply of manufactured goods exceeds the demand for the product.</a:t>
            </a:r>
          </a:p>
          <a:p>
            <a:endParaRPr lang="en-US" dirty="0"/>
          </a:p>
          <a:p>
            <a:r>
              <a:rPr lang="en-US" dirty="0" smtClean="0"/>
              <a:t>	</a:t>
            </a:r>
            <a:r>
              <a:rPr lang="en-US" dirty="0" smtClean="0">
                <a:solidFill>
                  <a:schemeClr val="accent1">
                    <a:lumMod val="75000"/>
                  </a:schemeClr>
                </a:solidFill>
              </a:rPr>
              <a:t>When supplies increase, but demand for a product remains the same, prices will decline.</a:t>
            </a:r>
          </a:p>
          <a:p>
            <a:endParaRPr lang="en-US" dirty="0"/>
          </a:p>
          <a:p>
            <a:r>
              <a:rPr lang="en-US" dirty="0" smtClean="0"/>
              <a:t>	The result of decreased prices was a decrease in profits for companies. </a:t>
            </a:r>
            <a:endParaRPr lang="en-US" dirty="0"/>
          </a:p>
        </p:txBody>
      </p:sp>
    </p:spTree>
    <p:extLst>
      <p:ext uri="{BB962C8B-B14F-4D97-AF65-F5344CB8AC3E}">
        <p14:creationId xmlns:p14="http://schemas.microsoft.com/office/powerpoint/2010/main" val="37322621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Housing and auto manufacturing</a:t>
            </a:r>
            <a:endParaRPr lang="en-US" dirty="0"/>
          </a:p>
        </p:txBody>
      </p:sp>
      <p:sp>
        <p:nvSpPr>
          <p:cNvPr id="3" name="Content Placeholder 2"/>
          <p:cNvSpPr>
            <a:spLocks noGrp="1"/>
          </p:cNvSpPr>
          <p:nvPr>
            <p:ph idx="1"/>
          </p:nvPr>
        </p:nvSpPr>
        <p:spPr/>
        <p:txBody>
          <a:bodyPr/>
          <a:lstStyle/>
          <a:p>
            <a:endParaRPr lang="en-US" dirty="0" smtClean="0"/>
          </a:p>
          <a:p>
            <a:r>
              <a:rPr lang="en-US" dirty="0" smtClean="0"/>
              <a:t>	</a:t>
            </a:r>
            <a:r>
              <a:rPr lang="en-US" dirty="0" smtClean="0">
                <a:solidFill>
                  <a:schemeClr val="bg1"/>
                </a:solidFill>
              </a:rPr>
              <a:t>The </a:t>
            </a:r>
            <a:r>
              <a:rPr lang="en-US" u="sng" dirty="0" smtClean="0">
                <a:solidFill>
                  <a:schemeClr val="bg1"/>
                </a:solidFill>
              </a:rPr>
              <a:t>housing</a:t>
            </a:r>
            <a:r>
              <a:rPr lang="en-US" dirty="0" smtClean="0">
                <a:solidFill>
                  <a:schemeClr val="bg1"/>
                </a:solidFill>
              </a:rPr>
              <a:t> construction and </a:t>
            </a:r>
            <a:r>
              <a:rPr lang="en-US" u="sng" dirty="0" smtClean="0">
                <a:solidFill>
                  <a:schemeClr val="bg1"/>
                </a:solidFill>
              </a:rPr>
              <a:t>automobile</a:t>
            </a:r>
            <a:r>
              <a:rPr lang="en-US" dirty="0" smtClean="0">
                <a:solidFill>
                  <a:schemeClr val="bg1"/>
                </a:solidFill>
              </a:rPr>
              <a:t> manufacturing businesses were in decline.</a:t>
            </a:r>
          </a:p>
          <a:p>
            <a:endParaRPr lang="en-US" dirty="0"/>
          </a:p>
          <a:p>
            <a:r>
              <a:rPr lang="en-US" dirty="0" smtClean="0"/>
              <a:t>	</a:t>
            </a:r>
            <a:r>
              <a:rPr lang="en-US" dirty="0" smtClean="0">
                <a:solidFill>
                  <a:schemeClr val="accent1">
                    <a:lumMod val="75000"/>
                  </a:schemeClr>
                </a:solidFill>
              </a:rPr>
              <a:t>Housing construction had boomed following World War I – due to an increase in demand for homes.  But by the end of the 1920s, there were more homes available than people looking for homes.  This led to stagnation in housing prices and a major decline in new home  construction. </a:t>
            </a:r>
          </a:p>
          <a:p>
            <a:endParaRPr lang="en-US" dirty="0"/>
          </a:p>
          <a:p>
            <a:r>
              <a:rPr lang="en-US" dirty="0" smtClean="0"/>
              <a:t>	</a:t>
            </a:r>
            <a:r>
              <a:rPr lang="en-US" dirty="0" smtClean="0">
                <a:solidFill>
                  <a:schemeClr val="tx2">
                    <a:lumMod val="75000"/>
                  </a:schemeClr>
                </a:solidFill>
              </a:rPr>
              <a:t>Automobile manufacturers had the same problem: too many cars, not enough customers. </a:t>
            </a:r>
            <a:endParaRPr lang="en-US" dirty="0">
              <a:solidFill>
                <a:schemeClr val="tx2">
                  <a:lumMod val="75000"/>
                </a:schemeClr>
              </a:solidFill>
            </a:endParaRPr>
          </a:p>
        </p:txBody>
      </p:sp>
    </p:spTree>
    <p:extLst>
      <p:ext uri="{BB962C8B-B14F-4D97-AF65-F5344CB8AC3E}">
        <p14:creationId xmlns:p14="http://schemas.microsoft.com/office/powerpoint/2010/main" val="11283751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3400" y="1524000"/>
            <a:ext cx="3489960" cy="3285744"/>
          </a:xfrm>
        </p:spPr>
        <p:txBody>
          <a:bodyPr>
            <a:normAutofit/>
          </a:bodyPr>
          <a:lstStyle/>
          <a:p>
            <a:r>
              <a:rPr lang="en-US" dirty="0"/>
              <a:t>	</a:t>
            </a:r>
            <a:r>
              <a:rPr lang="en-US" dirty="0">
                <a:solidFill>
                  <a:schemeClr val="accent2">
                    <a:lumMod val="75000"/>
                  </a:schemeClr>
                </a:solidFill>
              </a:rPr>
              <a:t>More than 5,500 </a:t>
            </a:r>
            <a:r>
              <a:rPr lang="en-US" u="sng" dirty="0" smtClean="0">
                <a:solidFill>
                  <a:schemeClr val="accent2">
                    <a:lumMod val="75000"/>
                  </a:schemeClr>
                </a:solidFill>
              </a:rPr>
              <a:t>BANKS</a:t>
            </a:r>
            <a:r>
              <a:rPr lang="en-US" dirty="0" smtClean="0">
                <a:solidFill>
                  <a:schemeClr val="accent2">
                    <a:lumMod val="75000"/>
                  </a:schemeClr>
                </a:solidFill>
              </a:rPr>
              <a:t> </a:t>
            </a:r>
            <a:r>
              <a:rPr lang="en-US" dirty="0">
                <a:solidFill>
                  <a:schemeClr val="accent2">
                    <a:lumMod val="75000"/>
                  </a:schemeClr>
                </a:solidFill>
              </a:rPr>
              <a:t>closed between 1930 and 1933.  Many </a:t>
            </a:r>
            <a:r>
              <a:rPr lang="en-US" u="sng" dirty="0" smtClean="0">
                <a:solidFill>
                  <a:schemeClr val="accent2">
                    <a:lumMod val="75000"/>
                  </a:schemeClr>
                </a:solidFill>
              </a:rPr>
              <a:t>DEPOSITORS</a:t>
            </a:r>
            <a:r>
              <a:rPr lang="en-US" dirty="0" smtClean="0">
                <a:solidFill>
                  <a:schemeClr val="accent2">
                    <a:lumMod val="75000"/>
                  </a:schemeClr>
                </a:solidFill>
              </a:rPr>
              <a:t> were </a:t>
            </a:r>
            <a:r>
              <a:rPr lang="en-US" dirty="0">
                <a:solidFill>
                  <a:schemeClr val="accent2">
                    <a:lumMod val="75000"/>
                  </a:schemeClr>
                </a:solidFill>
              </a:rPr>
              <a:t>left penniless. </a:t>
            </a:r>
            <a:endParaRPr lang="en-US" dirty="0" smtClean="0">
              <a:solidFill>
                <a:schemeClr val="accent2">
                  <a:lumMod val="75000"/>
                </a:schemeClr>
              </a:solidFill>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00588" y="1713389"/>
            <a:ext cx="3200400" cy="2480310"/>
          </a:xfrm>
        </p:spPr>
      </p:pic>
      <p:sp>
        <p:nvSpPr>
          <p:cNvPr id="2" name="Title 1"/>
          <p:cNvSpPr>
            <a:spLocks noGrp="1"/>
          </p:cNvSpPr>
          <p:nvPr>
            <p:ph type="title"/>
          </p:nvPr>
        </p:nvSpPr>
        <p:spPr/>
        <p:txBody>
          <a:bodyPr/>
          <a:lstStyle/>
          <a:p>
            <a:pPr algn="ctr"/>
            <a:r>
              <a:rPr lang="en-US" dirty="0" smtClean="0">
                <a:solidFill>
                  <a:schemeClr val="accent2">
                    <a:lumMod val="75000"/>
                  </a:schemeClr>
                </a:solidFill>
              </a:rPr>
              <a:t>The Banking crisis</a:t>
            </a:r>
            <a:endParaRPr lang="en-US" dirty="0">
              <a:solidFill>
                <a:schemeClr val="accent2">
                  <a:lumMod val="75000"/>
                </a:schemeClr>
              </a:solidFill>
            </a:endParaRPr>
          </a:p>
        </p:txBody>
      </p:sp>
    </p:spTree>
    <p:extLst>
      <p:ext uri="{BB962C8B-B14F-4D97-AF65-F5344CB8AC3E}">
        <p14:creationId xmlns:p14="http://schemas.microsoft.com/office/powerpoint/2010/main" val="30205869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2400" dirty="0" smtClean="0">
                <a:solidFill>
                  <a:srgbClr val="0070C0"/>
                </a:solidFill>
              </a:rPr>
              <a:t>THE Vicious Cycle of job loss and bankruptcy</a:t>
            </a:r>
            <a:endParaRPr lang="en-US" sz="2400" dirty="0">
              <a:solidFill>
                <a:srgbClr val="0070C0"/>
              </a:solidFill>
            </a:endParaRPr>
          </a:p>
        </p:txBody>
      </p:sp>
      <p:pic>
        <p:nvPicPr>
          <p:cNvPr id="2051"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6951" y="1143000"/>
            <a:ext cx="9006651"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80567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solidFill>
              </a:rPr>
              <a:t>default</a:t>
            </a:r>
            <a:endParaRPr lang="en-US" dirty="0">
              <a:solidFill>
                <a:schemeClr val="bg1"/>
              </a:solidFill>
            </a:endParaRPr>
          </a:p>
        </p:txBody>
      </p:sp>
      <p:sp>
        <p:nvSpPr>
          <p:cNvPr id="3" name="Content Placeholder 2"/>
          <p:cNvSpPr>
            <a:spLocks noGrp="1"/>
          </p:cNvSpPr>
          <p:nvPr>
            <p:ph idx="1"/>
          </p:nvPr>
        </p:nvSpPr>
        <p:spPr/>
        <p:txBody>
          <a:bodyPr>
            <a:normAutofit fontScale="62500" lnSpcReduction="20000"/>
          </a:bodyPr>
          <a:lstStyle/>
          <a:p>
            <a:r>
              <a:rPr lang="en-US" dirty="0" smtClean="0"/>
              <a:t>	Failure to repay one’s loans.  In this case, the United States economy and banks were hurt because European nations defaulted on their loans.  American bankers had loaned millions of dollars to the Allied Powers to rebuild.  When the Depression hit worldwide, nations were unable to keep up payments.</a:t>
            </a:r>
          </a:p>
          <a:p>
            <a:endParaRPr lang="en-US" dirty="0"/>
          </a:p>
        </p:txBody>
      </p:sp>
      <p:sp>
        <p:nvSpPr>
          <p:cNvPr id="5" name="Text Placeholder 4"/>
          <p:cNvSpPr>
            <a:spLocks noGrp="1"/>
          </p:cNvSpPr>
          <p:nvPr>
            <p:ph type="body" sz="half" idx="2"/>
          </p:nvPr>
        </p:nvSpPr>
        <p:spPr/>
        <p:txBody>
          <a:bodyPr/>
          <a:lstStyle/>
          <a:p>
            <a:r>
              <a:rPr lang="en-US" dirty="0" smtClean="0"/>
              <a:t>When banks loan out money and their customers default on the loans, the bank’s future is in grave jeopardy!  Banks need to make a profit to thrive.</a:t>
            </a:r>
            <a:endParaRPr lang="en-US" dirty="0"/>
          </a:p>
        </p:txBody>
      </p:sp>
    </p:spTree>
    <p:extLst>
      <p:ext uri="{BB962C8B-B14F-4D97-AF65-F5344CB8AC3E}">
        <p14:creationId xmlns:p14="http://schemas.microsoft.com/office/powerpoint/2010/main" val="8546993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410</TotalTime>
  <Words>373</Words>
  <Application>Microsoft Office PowerPoint</Application>
  <PresentationFormat>On-screen Show (4:3)</PresentationFormat>
  <Paragraphs>71</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Angles</vt:lpstr>
      <vt:lpstr>Hoover and the Crash</vt:lpstr>
      <vt:lpstr>Older industries, struggling in the 1920s</vt:lpstr>
      <vt:lpstr>“black Tuesday”</vt:lpstr>
      <vt:lpstr>“Black Tuesday” October 29, 1929</vt:lpstr>
      <vt:lpstr>Overproduction </vt:lpstr>
      <vt:lpstr>Housing and auto manufacturing</vt:lpstr>
      <vt:lpstr>The Banking crisis</vt:lpstr>
      <vt:lpstr>THE Vicious Cycle of job loss and bankruptcy</vt:lpstr>
      <vt:lpstr>default</vt:lpstr>
      <vt:lpstr>Defaulting on bank loans hurts banks</vt:lpstr>
      <vt:lpstr>Unemployment rises!</vt:lpstr>
      <vt:lpstr>HERBERT Hoover</vt:lpstr>
      <vt:lpstr>HOOVERVILLES</vt:lpstr>
      <vt:lpstr>Hoover blankets</vt:lpstr>
      <vt:lpstr>Men often left their families in search of work – and were not often welcomed on the road seeking work…</vt:lpstr>
      <vt:lpstr>Schools often closed due to a lack of funding</vt:lpstr>
      <vt:lpstr>Hoover’s Advisors: Laissez- Faire</vt:lpstr>
      <vt:lpstr>The Reconstruction Finance Corporation</vt:lpstr>
      <vt:lpstr>The Bonus Army</vt:lpstr>
      <vt:lpstr>The Bonus Army</vt:lpstr>
      <vt:lpstr>The BONUS ARMY</vt:lpstr>
      <vt:lpstr>THE BONUS army: Hooverville</vt:lpstr>
      <vt:lpstr>The Government attack on the Bonus Army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Hoover and the Crash</dc:title>
  <dc:creator>Adam</dc:creator>
  <cp:lastModifiedBy>Vickie J. Dean</cp:lastModifiedBy>
  <cp:revision>15</cp:revision>
  <dcterms:created xsi:type="dcterms:W3CDTF">2010-11-13T20:15:05Z</dcterms:created>
  <dcterms:modified xsi:type="dcterms:W3CDTF">2014-02-18T13:54:58Z</dcterms:modified>
</cp:coreProperties>
</file>